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Source Sans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5.xml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11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c2f7cda6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c2f7cda6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c2f7cda6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c2f7cda6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c2f7cda6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c2f7cda6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4eb128ff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4eb128ff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4eb128ff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4eb128ff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4eb128ff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4eb128ff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4eb128ff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4eb128ff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4eb128ff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4eb128ff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4eb128f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4eb128f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4eb128f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4eb128f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c2f7cda6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c2f7cda6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4eb128ff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4eb128ff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4eb128ff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4eb128f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4eb128ff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4eb128ff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4eb128ff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4eb128f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c2f7cda6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c2f7cda6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c2f7cda6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c2f7cda6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c2f7cda6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c2f7cda6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c2f7cda6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c2f7cda6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c2f7cda6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c2f7cda6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c2f7cda6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c2f7cda6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c2f7cda6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c2f7cda6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c2f7cda6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c2f7cda6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Intelligent Vehicle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Group members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Apoorv Waghmare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Chinmay More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Atharva Vakharkar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Project mentor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Shridhar Patil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</a:t>
            </a:r>
            <a:r>
              <a:rPr lang="en"/>
              <a:t>components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Encoded motors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Encoded motors gives us the </a:t>
            </a:r>
            <a:r>
              <a:rPr lang="en" sz="1600"/>
              <a:t>instantaneous</a:t>
            </a:r>
            <a:r>
              <a:rPr lang="en" sz="1600"/>
              <a:t> RPM of the motor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sensor </a:t>
            </a:r>
            <a:r>
              <a:rPr lang="en" sz="1600"/>
              <a:t>works on hall effect principle</a:t>
            </a:r>
            <a:endParaRPr sz="1600"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550" y="1318650"/>
            <a:ext cx="25146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062" y="3137925"/>
            <a:ext cx="2005575" cy="20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Proximity sensor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 is an </a:t>
            </a:r>
            <a:r>
              <a:rPr lang="en" sz="1600"/>
              <a:t>ultrasonic</a:t>
            </a:r>
            <a:r>
              <a:rPr lang="en" sz="1600"/>
              <a:t> sensor.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 will be used to detect obstacles.</a:t>
            </a:r>
            <a:endParaRPr sz="1600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650" y="1318650"/>
            <a:ext cx="3468874" cy="34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Important Functionalities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727650" y="2078875"/>
            <a:ext cx="5826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Map building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Path planning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Path execution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Dynamic map updating</a:t>
            </a:r>
            <a:endParaRPr sz="1600"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400" y="3206400"/>
            <a:ext cx="1882525" cy="18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800" y="1853850"/>
            <a:ext cx="29673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Cartography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Main purpose of a map is path planning and navigation.</a:t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this process the dimensions of the area of operation are to be fed to the AIV.</a:t>
            </a:r>
            <a:endParaRPr sz="2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Polygon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7575" y="1853850"/>
            <a:ext cx="4712125" cy="31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Grid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9925" y="1912750"/>
            <a:ext cx="4807750" cy="31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 Grid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575" y="1853850"/>
            <a:ext cx="4746850" cy="31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Workspace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5025" y="1853850"/>
            <a:ext cx="4813950" cy="324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planning using A-Star algorithm</a:t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9989" y="1853850"/>
            <a:ext cx="4667625" cy="32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555"/>
              <a:buFont typeface="Arial"/>
              <a:buNone/>
            </a:pPr>
            <a:r>
              <a:rPr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PolyLine Execution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729450" y="2078875"/>
            <a:ext cx="5349900" cy="29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9959" lvl="0" marL="4572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Lato"/>
              <a:buChar char="●"/>
            </a:pPr>
            <a:r>
              <a:rPr lang="en" sz="2050">
                <a:solidFill>
                  <a:srgbClr val="7F7F7F"/>
                </a:solidFill>
              </a:rPr>
              <a:t>AIV performs two types of motions</a:t>
            </a:r>
            <a:endParaRPr sz="2050">
              <a:solidFill>
                <a:srgbClr val="7F7F7F"/>
              </a:solidFill>
            </a:endParaRPr>
          </a:p>
          <a:p>
            <a:pPr indent="-309959" lvl="1" marL="9144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ource Sans Pro"/>
              <a:buChar char="○"/>
            </a:pPr>
            <a:r>
              <a:rPr lang="en" sz="2050">
                <a:solidFill>
                  <a:srgbClr val="7F7F7F"/>
                </a:solidFill>
              </a:rPr>
              <a:t>Linear motion</a:t>
            </a:r>
            <a:endParaRPr sz="2050">
              <a:solidFill>
                <a:srgbClr val="7F7F7F"/>
              </a:solidFill>
            </a:endParaRPr>
          </a:p>
          <a:p>
            <a:pPr indent="-309959" lvl="1" marL="9144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ource Sans Pro"/>
              <a:buChar char="○"/>
            </a:pPr>
            <a:r>
              <a:rPr lang="en" sz="2050">
                <a:solidFill>
                  <a:srgbClr val="7F7F7F"/>
                </a:solidFill>
              </a:rPr>
              <a:t>Inplace rotation</a:t>
            </a:r>
            <a:endParaRPr sz="2050">
              <a:solidFill>
                <a:srgbClr val="7F7F7F"/>
              </a:solidFill>
            </a:endParaRPr>
          </a:p>
          <a:p>
            <a:pPr indent="-309959" lvl="0" marL="4572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Lato"/>
              <a:buChar char="●"/>
            </a:pPr>
            <a:r>
              <a:rPr lang="en" sz="2050">
                <a:solidFill>
                  <a:srgbClr val="7F7F7F"/>
                </a:solidFill>
              </a:rPr>
              <a:t>We measure omega(w) of each motor using  encoded motors.</a:t>
            </a:r>
            <a:endParaRPr sz="2050">
              <a:solidFill>
                <a:srgbClr val="7F7F7F"/>
              </a:solidFill>
            </a:endParaRPr>
          </a:p>
          <a:p>
            <a:pPr indent="-309959" lvl="0" marL="4572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Lato"/>
              <a:buChar char="●"/>
            </a:pPr>
            <a:r>
              <a:rPr lang="en" sz="2050">
                <a:solidFill>
                  <a:srgbClr val="7F7F7F"/>
                </a:solidFill>
              </a:rPr>
              <a:t>We find instantaneous velocity vector of each wheel individually.</a:t>
            </a:r>
            <a:endParaRPr sz="2050">
              <a:solidFill>
                <a:srgbClr val="7F7F7F"/>
              </a:solidFill>
            </a:endParaRPr>
          </a:p>
          <a:p>
            <a:pPr indent="-309959" lvl="0" marL="4572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Lato"/>
              <a:buChar char="●"/>
            </a:pPr>
            <a:r>
              <a:rPr lang="en" sz="2050">
                <a:solidFill>
                  <a:srgbClr val="7F7F7F"/>
                </a:solidFill>
              </a:rPr>
              <a:t>Using this two velocity vectors we can find instantaneous velocity of the AIV.</a:t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325" y="2431250"/>
            <a:ext cx="29673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The </a:t>
            </a:r>
            <a:r>
              <a:rPr lang="en" sz="1600"/>
              <a:t>concept</a:t>
            </a:r>
            <a:r>
              <a:rPr lang="en" sz="1600"/>
              <a:t> of AIV</a:t>
            </a:r>
            <a:endParaRPr sz="1600"/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Use cases </a:t>
            </a:r>
            <a:endParaRPr sz="1600"/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Mechanical design, </a:t>
            </a:r>
            <a:r>
              <a:rPr lang="en" sz="1600"/>
              <a:t>electronics</a:t>
            </a:r>
            <a:r>
              <a:rPr lang="en" sz="1600"/>
              <a:t> components and software of AIV</a:t>
            </a:r>
            <a:endParaRPr sz="1600"/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Working</a:t>
            </a:r>
            <a:endParaRPr sz="1600"/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Future scope and improvements</a:t>
            </a:r>
            <a:endParaRPr sz="1600"/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Demo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6666"/>
              <a:buFont typeface="Arial"/>
              <a:buNone/>
            </a:pPr>
            <a:r>
              <a:rPr lang="en" sz="3000">
                <a:solidFill>
                  <a:srgbClr val="000000"/>
                </a:solidFill>
              </a:rPr>
              <a:t>Instantaneous Vector</a:t>
            </a:r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729450" y="1957850"/>
            <a:ext cx="6231900" cy="3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28600" lvl="0" marL="45720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144" y="1957850"/>
            <a:ext cx="2691326" cy="68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144" y="2664651"/>
            <a:ext cx="2818628" cy="52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4144" y="3318240"/>
            <a:ext cx="2691326" cy="70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144" y="4228213"/>
            <a:ext cx="3087931" cy="59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Map Building Updating Algorithm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0777" lvl="0" marL="5715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ts val="1654"/>
              <a:buFont typeface="Source Sans Pro"/>
              <a:buChar char="●"/>
            </a:pPr>
            <a:r>
              <a:rPr lang="en" sz="2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Working environment will not be always static. There will be some static and dynamic obstacles present in the working area.</a:t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0777" lvl="0" marL="5715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ts val="1654"/>
              <a:buFont typeface="Source Sans Pro"/>
              <a:buChar char="●"/>
            </a:pPr>
            <a:r>
              <a:rPr lang="en" sz="2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overcome this we have developed this algorithm to keep the checks on this obstacles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Map Building Updating Algorithm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729450" y="2078875"/>
            <a:ext cx="4619700" cy="27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cell has a accessibility status</a:t>
            </a:r>
            <a:endParaRPr sz="2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ource Sans Pro"/>
              <a:buChar char="○"/>
            </a:pPr>
            <a:r>
              <a:rPr lang="en" sz="2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Active</a:t>
            </a:r>
            <a:endParaRPr sz="2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ource Sans Pro"/>
              <a:buChar char="○"/>
            </a:pPr>
            <a:r>
              <a:rPr lang="en" sz="2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Inactive</a:t>
            </a:r>
            <a:endParaRPr sz="2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cell gets three penalties.</a:t>
            </a:r>
            <a:endParaRPr sz="2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Obstacle is detected using proximity sensor.</a:t>
            </a:r>
            <a:endParaRPr sz="2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5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done by constantly checking and updating the status of the active and inactive cells by the location of obstacles.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9426" y="2078875"/>
            <a:ext cx="3750300" cy="25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Implementing a good feedback system and increase the accuracy of the AIV.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Improving mechanical aspects of the AIV.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Integrating lidar sensor for localization of AIV, especially when AIV starts.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of AIV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Autonomous</a:t>
            </a:r>
            <a:r>
              <a:rPr lang="en" sz="1600"/>
              <a:t> Intelligent Vehicle (AIV) is a vehicle that can travel autonomously, especially in indoor conditions without any external guidance.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AIV can localize itself in an area.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Plan a path from its current position to a target destination.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Successfully execute the planned path in a dynamic environment.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Vacuum cleaner “Roomba” from iRobot.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88" y="2571750"/>
            <a:ext cx="2894475" cy="21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775" y="2743063"/>
            <a:ext cx="4550700" cy="18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4155900" cy="26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Autonomous forklift from Agilox.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Many other types of AIV for transporting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goods in a big store houses.</a:t>
            </a:r>
            <a:endParaRPr sz="16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037" y="660538"/>
            <a:ext cx="2574126" cy="16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25" y="2381488"/>
            <a:ext cx="3519000" cy="14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025" y="3924825"/>
            <a:ext cx="1615375" cy="11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0175" y="3924825"/>
            <a:ext cx="1993626" cy="11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8340600" cy="25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These </a:t>
            </a:r>
            <a:r>
              <a:rPr lang="en" sz="1600"/>
              <a:t>type for bigger vehicles are used to transport people at some of the airports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Survey areas where it is difficult for humans to reach. e.g some hazardous parts at chemical plants.</a:t>
            </a:r>
            <a:endParaRPr sz="16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776" y="2513303"/>
            <a:ext cx="2475072" cy="139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AIV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50" y="2006250"/>
            <a:ext cx="3979802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177" y="2006250"/>
            <a:ext cx="3979802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Double deck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Front wheel drive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Bot rear wheels are castor wheels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025" y="1459850"/>
            <a:ext cx="4808300" cy="36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components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Raspberry Pi 3b+ </a:t>
            </a:r>
            <a:r>
              <a:rPr lang="en" sz="1600"/>
              <a:t>microprocessor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Runs on Linux based Raspbian </a:t>
            </a:r>
            <a:r>
              <a:rPr lang="en" sz="1600"/>
              <a:t>operating system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 can control electronic actuators and acquire data from sensors.</a:t>
            </a:r>
            <a:endParaRPr sz="1600"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900" y="1726950"/>
            <a:ext cx="4808300" cy="319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